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200503C-32BC-4A65-AD21-681AF2EC716A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FFA1DD3-51E9-4BE4-A0B6-8D80FB3611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smtClean="0"/>
              <a:t>Teorema del sinus</a:t>
            </a:r>
            <a:endParaRPr lang="ca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6026204"/>
          </a:xfrm>
        </p:spPr>
        <p:txBody>
          <a:bodyPr>
            <a:normAutofit/>
          </a:bodyPr>
          <a:lstStyle/>
          <a:p>
            <a:r>
              <a:rPr lang="ca-ES" sz="2400" dirty="0" smtClean="0"/>
              <a:t>El teorema del sinus s’enuncia d’aquesta manera: “en tot triangle, les longituds dels costats són directament proporcionals als sinus dels angles que s’hi oposen.”</a:t>
            </a:r>
          </a:p>
          <a:p>
            <a:r>
              <a:rPr lang="ca-ES" sz="2400" dirty="0" smtClean="0"/>
              <a:t>En aquest teorema </a:t>
            </a:r>
            <a:r>
              <a:rPr lang="ca-ES" sz="2400" smtClean="0"/>
              <a:t>es verifica </a:t>
            </a:r>
            <a:r>
              <a:rPr lang="ca-ES" sz="2400" dirty="0" smtClean="0"/>
              <a:t>la igualtat:</a:t>
            </a:r>
          </a:p>
          <a:p>
            <a:pPr>
              <a:buNone/>
            </a:pPr>
            <a:r>
              <a:rPr lang="ca-ES" sz="2400" dirty="0" smtClean="0"/>
              <a:t>        a           b           c</a:t>
            </a:r>
          </a:p>
          <a:p>
            <a:pPr>
              <a:buNone/>
            </a:pPr>
            <a:r>
              <a:rPr lang="ca-ES" sz="2400" dirty="0" smtClean="0"/>
              <a:t>     sin A      sin B      sin C</a:t>
            </a:r>
          </a:p>
          <a:p>
            <a:pPr>
              <a:buNone/>
            </a:pPr>
            <a:endParaRPr lang="ca-ES" sz="2400" dirty="0" smtClean="0"/>
          </a:p>
          <a:p>
            <a:pPr>
              <a:buNone/>
            </a:pPr>
            <a:endParaRPr lang="ca-ES" sz="2400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857224" y="2857496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3214678" y="2857496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2143108" y="2857496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xtracto"/>
          <p:cNvSpPr/>
          <p:nvPr/>
        </p:nvSpPr>
        <p:spPr>
          <a:xfrm>
            <a:off x="2786050" y="3500438"/>
            <a:ext cx="3500462" cy="178595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CuadroTexto"/>
          <p:cNvSpPr txBox="1"/>
          <p:nvPr/>
        </p:nvSpPr>
        <p:spPr>
          <a:xfrm rot="2613213">
            <a:off x="5572132" y="414338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 rot="18925081">
            <a:off x="3071802" y="421481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</a:t>
            </a:r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429124" y="528638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357686" y="314324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</a:t>
            </a:r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357950" y="514351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428860" y="521495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</a:t>
            </a:r>
            <a:endParaRPr lang="es-ES" dirty="0"/>
          </a:p>
        </p:txBody>
      </p:sp>
      <p:pic>
        <p:nvPicPr>
          <p:cNvPr id="21" name="20 Imagen" descr="Captu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786058"/>
            <a:ext cx="238125" cy="190500"/>
          </a:xfrm>
          <a:prstGeom prst="rect">
            <a:avLst/>
          </a:prstGeom>
        </p:spPr>
      </p:pic>
      <p:pic>
        <p:nvPicPr>
          <p:cNvPr id="22" name="21 Imagen" descr="Captu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786058"/>
            <a:ext cx="238125" cy="190500"/>
          </a:xfrm>
          <a:prstGeom prst="rect">
            <a:avLst/>
          </a:prstGeom>
        </p:spPr>
      </p:pic>
      <p:sp>
        <p:nvSpPr>
          <p:cNvPr id="25" name="24 Arco"/>
          <p:cNvSpPr/>
          <p:nvPr/>
        </p:nvSpPr>
        <p:spPr>
          <a:xfrm>
            <a:off x="2857488" y="4929198"/>
            <a:ext cx="571504" cy="642942"/>
          </a:xfrm>
          <a:prstGeom prst="arc">
            <a:avLst>
              <a:gd name="adj1" fmla="val 16200000"/>
              <a:gd name="adj2" fmla="val 492395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Arco"/>
          <p:cNvSpPr/>
          <p:nvPr/>
        </p:nvSpPr>
        <p:spPr>
          <a:xfrm rot="15197212">
            <a:off x="5740642" y="4896611"/>
            <a:ext cx="526661" cy="598960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Arco"/>
          <p:cNvSpPr/>
          <p:nvPr/>
        </p:nvSpPr>
        <p:spPr>
          <a:xfrm rot="7533472">
            <a:off x="4098015" y="3074805"/>
            <a:ext cx="662218" cy="931635"/>
          </a:xfrm>
          <a:prstGeom prst="arc">
            <a:avLst>
              <a:gd name="adj1" fmla="val 15974021"/>
              <a:gd name="adj2" fmla="val 112489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/>
          <a:lstStyle/>
          <a:p>
            <a:r>
              <a:rPr lang="ca-ES" dirty="0" smtClean="0"/>
              <a:t>Exemple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/>
          </a:bodyPr>
          <a:lstStyle/>
          <a:p>
            <a:r>
              <a:rPr lang="ca-ES" sz="2400" dirty="0" smtClean="0"/>
              <a:t>1. Resol el triangle en què a= 24cm, b=15cm i A=125º.</a:t>
            </a:r>
          </a:p>
          <a:p>
            <a:endParaRPr lang="ca-ES" sz="2400" dirty="0" smtClean="0"/>
          </a:p>
          <a:p>
            <a:pPr>
              <a:buNone/>
            </a:pPr>
            <a:r>
              <a:rPr lang="ca-ES" sz="2400" dirty="0" smtClean="0"/>
              <a:t>  a    =    b               </a:t>
            </a:r>
            <a:r>
              <a:rPr lang="ca-ES" sz="2400" dirty="0" err="1" smtClean="0"/>
              <a:t>sinB</a:t>
            </a:r>
            <a:r>
              <a:rPr lang="ca-ES" sz="2400" dirty="0" smtClean="0"/>
              <a:t> =   b </a:t>
            </a:r>
            <a:r>
              <a:rPr lang="ca-ES" sz="2400" dirty="0" err="1" smtClean="0"/>
              <a:t>sinA</a:t>
            </a:r>
            <a:r>
              <a:rPr lang="ca-ES" sz="2400" dirty="0" smtClean="0"/>
              <a:t>   =  15 sin125  = 0.51</a:t>
            </a:r>
          </a:p>
          <a:p>
            <a:pPr>
              <a:buNone/>
            </a:pPr>
            <a:r>
              <a:rPr lang="ca-ES" sz="2400" dirty="0" err="1" smtClean="0"/>
              <a:t>sinA</a:t>
            </a:r>
            <a:r>
              <a:rPr lang="ca-ES" sz="2400" dirty="0" smtClean="0"/>
              <a:t>      </a:t>
            </a:r>
            <a:r>
              <a:rPr lang="ca-ES" sz="2400" dirty="0" err="1" smtClean="0"/>
              <a:t>sinB</a:t>
            </a:r>
            <a:r>
              <a:rPr lang="ca-ES" sz="2400" dirty="0" smtClean="0"/>
              <a:t>                            a                 24</a:t>
            </a:r>
          </a:p>
          <a:p>
            <a:pPr>
              <a:buNone/>
            </a:pPr>
            <a:r>
              <a:rPr lang="ca-ES" sz="2400" dirty="0" smtClean="0"/>
              <a:t>                                                  </a:t>
            </a:r>
            <a:r>
              <a:rPr lang="ca-ES" sz="2400" u="sng" dirty="0" smtClean="0"/>
              <a:t>B= 30.79º</a:t>
            </a:r>
          </a:p>
          <a:p>
            <a:pPr>
              <a:buNone/>
            </a:pPr>
            <a:r>
              <a:rPr lang="ca-ES" sz="2400" dirty="0" smtClean="0"/>
              <a:t>A+B+C=180          C =180-125-30.79</a:t>
            </a:r>
            <a:r>
              <a:rPr lang="ca-ES" sz="2400" smtClean="0"/>
              <a:t>= </a:t>
            </a:r>
            <a:r>
              <a:rPr lang="ca-ES" sz="2400" u="sng" smtClean="0"/>
              <a:t>24,21º</a:t>
            </a:r>
            <a:endParaRPr lang="ca-ES" sz="2400" u="sng" dirty="0" smtClean="0"/>
          </a:p>
          <a:p>
            <a:pPr>
              <a:buNone/>
            </a:pPr>
            <a:endParaRPr lang="ca-ES" sz="2400" dirty="0" smtClean="0"/>
          </a:p>
          <a:p>
            <a:pPr>
              <a:buNone/>
            </a:pPr>
            <a:r>
              <a:rPr lang="ca-ES" sz="2400" dirty="0" smtClean="0"/>
              <a:t>  a         c             </a:t>
            </a:r>
            <a:r>
              <a:rPr lang="ca-ES" sz="2400" dirty="0" err="1" smtClean="0"/>
              <a:t>c</a:t>
            </a:r>
            <a:r>
              <a:rPr lang="ca-ES" sz="2400" dirty="0" smtClean="0"/>
              <a:t> =   a </a:t>
            </a:r>
            <a:r>
              <a:rPr lang="ca-ES" sz="2400" dirty="0" err="1" smtClean="0"/>
              <a:t>sinC</a:t>
            </a:r>
            <a:r>
              <a:rPr lang="ca-ES" sz="2400" dirty="0" smtClean="0"/>
              <a:t>   =  24 sin24,21  = </a:t>
            </a:r>
            <a:r>
              <a:rPr lang="ca-ES" sz="2400" u="sng" dirty="0" smtClean="0"/>
              <a:t>12.01cm</a:t>
            </a:r>
          </a:p>
          <a:p>
            <a:pPr>
              <a:buNone/>
            </a:pPr>
            <a:r>
              <a:rPr lang="ca-ES" sz="2400" dirty="0" err="1" smtClean="0"/>
              <a:t>sinA</a:t>
            </a:r>
            <a:r>
              <a:rPr lang="ca-ES" sz="2400" dirty="0" smtClean="0"/>
              <a:t>    </a:t>
            </a:r>
            <a:r>
              <a:rPr lang="ca-ES" sz="2400" dirty="0" err="1" smtClean="0"/>
              <a:t>sinC</a:t>
            </a:r>
            <a:r>
              <a:rPr lang="ca-ES" sz="2400" dirty="0" smtClean="0"/>
              <a:t>                      </a:t>
            </a:r>
            <a:r>
              <a:rPr lang="ca-ES" sz="2400" dirty="0" err="1" smtClean="0"/>
              <a:t>sinA</a:t>
            </a:r>
            <a:r>
              <a:rPr lang="ca-ES" sz="2400" dirty="0" smtClean="0"/>
              <a:t>            sin125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500034" y="3071810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1571604" y="3071810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2428860" y="307181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4286248" y="3071810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5929322" y="3071810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13 Imagen" descr="CapturaI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5143512"/>
            <a:ext cx="247650" cy="209550"/>
          </a:xfrm>
          <a:prstGeom prst="rect">
            <a:avLst/>
          </a:prstGeom>
        </p:spPr>
      </p:pic>
      <p:cxnSp>
        <p:nvCxnSpPr>
          <p:cNvPr id="16" name="15 Conector recto"/>
          <p:cNvCxnSpPr/>
          <p:nvPr/>
        </p:nvCxnSpPr>
        <p:spPr>
          <a:xfrm>
            <a:off x="3714744" y="5286388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5286380" y="5286388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428596" y="5214950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1571604" y="5286388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2571736" y="414338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343</TotalTime>
  <Words>115</Words>
  <Application>Microsoft Office PowerPoint</Application>
  <PresentationFormat>Presentación en pantalla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Brío</vt:lpstr>
      <vt:lpstr>Teorema del sinus</vt:lpstr>
      <vt:lpstr>Diapositiva 2</vt:lpstr>
      <vt:lpstr>Exemple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Teorema del sinus</dc:title>
  <dc:creator>Laia</dc:creator>
  <cp:lastModifiedBy>Laia</cp:lastModifiedBy>
  <cp:revision>33</cp:revision>
  <dcterms:created xsi:type="dcterms:W3CDTF">2010-03-16T16:44:29Z</dcterms:created>
  <dcterms:modified xsi:type="dcterms:W3CDTF">2010-03-18T18:15:39Z</dcterms:modified>
</cp:coreProperties>
</file>